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www.youtube.com/watch?v=V5-LSvv2erk" TargetMode="External" Type="http://schemas.openxmlformats.org/officeDocument/2006/relationships/hyperlink"/><Relationship Id="rId4" Target="https://pypi.org/project/pynput/" TargetMode="External" Type="http://schemas.openxmlformats.org/officeDocument/2006/relationships/hyperlink"/></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30102" y="2673398"/>
            <a:ext cx="13533120" cy="1480002"/>
          </a:xfrm>
          <a:prstGeom prst="rect">
            <a:avLst/>
          </a:prstGeom>
        </p:spPr>
        <p:txBody>
          <a:bodyPr anchor="t" rtlCol="false" tIns="0" lIns="0" bIns="0" rIns="0">
            <a:spAutoFit/>
          </a:bodyPr>
          <a:lstStyle/>
          <a:p>
            <a:pPr algn="ctr">
              <a:lnSpc>
                <a:spcPts val="6480"/>
              </a:lnSpc>
            </a:pPr>
            <a:r>
              <a:rPr lang="en-US" sz="5400">
                <a:solidFill>
                  <a:srgbClr val="1CADE4"/>
                </a:solidFill>
                <a:latin typeface="Arial Bold"/>
              </a:rPr>
              <a:t>Keylogger and security</a:t>
            </a: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1520533" y="6858592"/>
            <a:ext cx="15034596" cy="14382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a:lnSpc>
                <a:spcPts val="3600"/>
              </a:lnSpc>
            </a:pPr>
            <a:r>
              <a:rPr lang="en-US" sz="3000">
                <a:solidFill>
                  <a:srgbClr val="1482AC"/>
                </a:solidFill>
                <a:latin typeface="Arial Bold"/>
              </a:rPr>
              <a:t>1. Shanmugapriyan_T – College of Engineering Guindy – Department of Computer Science and Engineering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References</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651510" indent="-325755" lvl="1">
              <a:lnSpc>
                <a:spcPts val="4752"/>
              </a:lnSpc>
              <a:buFont typeface="Arial"/>
              <a:buChar char="•"/>
            </a:pPr>
            <a:r>
              <a:rPr lang="en-US" sz="3600" spc="-29" u="sng">
                <a:solidFill>
                  <a:srgbClr val="6EAC1C"/>
                </a:solidFill>
                <a:latin typeface="Zen Maru Gothic"/>
                <a:hlinkClick r:id="rId3" tooltip="https://www.youtube.com/watch?v=V5-LSvv2erk"/>
              </a:rPr>
              <a:t>https://www.youtube.com/watch?v=V5-LSvv2erk</a:t>
            </a:r>
          </a:p>
          <a:p>
            <a:pPr algn="l" marL="651510" indent="-325755" lvl="1">
              <a:lnSpc>
                <a:spcPts val="4752"/>
              </a:lnSpc>
              <a:buFont typeface="Arial"/>
              <a:buChar char="•"/>
            </a:pPr>
            <a:r>
              <a:rPr lang="en-US" sz="3600" spc="-29" u="sng">
                <a:solidFill>
                  <a:srgbClr val="6EAC1C"/>
                </a:solidFill>
                <a:latin typeface="Zen Maru Gothic"/>
                <a:hlinkClick r:id="rId4" tooltip="https://pypi.org/project/pynput/"/>
              </a:rPr>
              <a:t>https://pypi.org/project/pynput/</a:t>
            </a:r>
          </a:p>
          <a:p>
            <a:pPr algn="l" marL="651510" indent="-325755" lvl="1">
              <a:lnSpc>
                <a:spcPts val="4752"/>
              </a:lnSpc>
              <a:buFont typeface="Arial"/>
              <a:buChar char="•"/>
            </a:pPr>
            <a:r>
              <a:rPr lang="en-US" sz="3600" spc="-29">
                <a:solidFill>
                  <a:srgbClr val="404040"/>
                </a:solidFill>
                <a:latin typeface="Zen Maru Gothic"/>
              </a:rPr>
              <a:t>https://docs.python.org/3/library/tkinter.html</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4109322"/>
            <a:ext cx="13765236" cy="1982629"/>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797697"/>
            <a:ext cx="15590520" cy="1982629"/>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Problem Statement</a:t>
            </a:r>
          </a:p>
        </p:txBody>
      </p:sp>
      <p:sp>
        <p:nvSpPr>
          <p:cNvPr name="TextBox 10" id="10"/>
          <p:cNvSpPr txBox="true"/>
          <p:nvPr/>
        </p:nvSpPr>
        <p:spPr>
          <a:xfrm rot="0">
            <a:off x="770044" y="1864068"/>
            <a:ext cx="16361543" cy="6956646"/>
          </a:xfrm>
          <a:prstGeom prst="rect">
            <a:avLst/>
          </a:prstGeom>
        </p:spPr>
        <p:txBody>
          <a:bodyPr anchor="t" rtlCol="false" tIns="0" lIns="0" bIns="0" rIns="0">
            <a:spAutoFit/>
          </a:bodyPr>
          <a:lstStyle/>
          <a:p>
            <a:pPr algn="l">
              <a:lnSpc>
                <a:spcPts val="4752"/>
              </a:lnSpc>
            </a:pPr>
            <a:r>
              <a:rPr lang="en-US" sz="3600" spc="-29">
                <a:solidFill>
                  <a:srgbClr val="404040"/>
                </a:solidFill>
                <a:latin typeface="Zen Maru Gothic"/>
              </a:rPr>
              <a:t>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29162"/>
            <a:ext cx="17237348" cy="8302145"/>
          </a:xfrm>
          <a:prstGeom prst="rect">
            <a:avLst/>
          </a:prstGeom>
        </p:spPr>
        <p:txBody>
          <a:bodyPr anchor="t" rtlCol="false" tIns="0" lIns="0" bIns="0" rIns="0">
            <a:spAutoFit/>
          </a:bodyPr>
          <a:lstStyle/>
          <a:p>
            <a:pPr algn="l">
              <a:lnSpc>
                <a:spcPts val="3960"/>
              </a:lnSpc>
            </a:pPr>
          </a:p>
          <a:p>
            <a:pPr algn="l" marL="542925" indent="-271462" lvl="1">
              <a:lnSpc>
                <a:spcPts val="3960"/>
              </a:lnSpc>
              <a:buFont typeface="Arial"/>
              <a:buChar char="•"/>
            </a:pPr>
            <a:r>
              <a:rPr lang="en-US" sz="3000" spc="28">
                <a:solidFill>
                  <a:srgbClr val="404040"/>
                </a:solidFill>
                <a:latin typeface="TT Rounds Condensed Bold"/>
              </a:rPr>
              <a:t>The proposed system aims to address the challenge of predicting the required bike count at each hour to ensure a stable supply of rental bikes. This involves leveraging data analytics and machine learning techniques to forecast demand patterns accurately. The solution will consist of the following components:</a:t>
            </a:r>
          </a:p>
          <a:p>
            <a:pPr algn="l" marL="542925" indent="-271462" lvl="1">
              <a:lnSpc>
                <a:spcPts val="3960"/>
              </a:lnSpc>
              <a:buAutoNum type="arabicPeriod" startAt="1"/>
            </a:pPr>
            <a:r>
              <a:rPr lang="en-US" sz="3000" spc="28">
                <a:solidFill>
                  <a:srgbClr val="000000"/>
                </a:solidFill>
                <a:latin typeface="Arimo Bold"/>
              </a:rPr>
              <a:t>Logging Configuration</a:t>
            </a:r>
            <a:r>
              <a:rPr lang="en-US" sz="3000" spc="28">
                <a:solidFill>
                  <a:srgbClr val="000000"/>
                </a:solidFill>
                <a:latin typeface="Arimo"/>
              </a:rPr>
              <a:t>: Allow users to configure logging options, such as the frequency of log file rotation and maximum log file size, to customize logging settings based on user preferences.</a:t>
            </a:r>
          </a:p>
          <a:p>
            <a:pPr algn="l" marL="542925" indent="-271462" lvl="1">
              <a:lnSpc>
                <a:spcPts val="3960"/>
              </a:lnSpc>
              <a:buAutoNum type="arabicPeriod" startAt="1"/>
            </a:pPr>
            <a:r>
              <a:rPr lang="en-US" sz="3000" spc="28">
                <a:solidFill>
                  <a:srgbClr val="000000"/>
                </a:solidFill>
                <a:latin typeface="Arimo Bold"/>
              </a:rPr>
              <a:t>User Interface Enhancements</a:t>
            </a:r>
            <a:r>
              <a:rPr lang="en-US" sz="3000" spc="28">
                <a:solidFill>
                  <a:srgbClr val="000000"/>
                </a:solidFill>
                <a:latin typeface="Arimo"/>
              </a:rPr>
              <a:t>: Improve the user interface by adding visual indicators and status updates to inform users about the keylogger's current state and activity, enhancing usability.</a:t>
            </a:r>
          </a:p>
          <a:p>
            <a:pPr algn="l" marL="542925" indent="-271462" lvl="1">
              <a:lnSpc>
                <a:spcPts val="396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System  Approach</a:t>
            </a:r>
          </a:p>
        </p:txBody>
      </p:sp>
      <p:sp>
        <p:nvSpPr>
          <p:cNvPr name="TextBox 10" id="10"/>
          <p:cNvSpPr txBox="true"/>
          <p:nvPr/>
        </p:nvSpPr>
        <p:spPr>
          <a:xfrm rot="0">
            <a:off x="963228" y="2027334"/>
            <a:ext cx="16361543" cy="6889971"/>
          </a:xfrm>
          <a:prstGeom prst="rect">
            <a:avLst/>
          </a:prstGeom>
        </p:spPr>
        <p:txBody>
          <a:bodyPr anchor="t" rtlCol="false" tIns="0" lIns="0" bIns="0" rIns="0">
            <a:spAutoFit/>
          </a:bodyPr>
          <a:lstStyle/>
          <a:p>
            <a:pPr algn="l">
              <a:lnSpc>
                <a:spcPts val="2423"/>
              </a:lnSpc>
            </a:pPr>
            <a:r>
              <a:rPr lang="en-US" sz="2295" spc="-18">
                <a:solidFill>
                  <a:srgbClr val="0F0F0F"/>
                </a:solidFill>
                <a:latin typeface="Zen Maru Gothic Bold"/>
              </a:rPr>
              <a:t>In developing our keylogging application, we've adopted a systematic approach that integrates various tools and libraries to create a robust and user-friendly system. Here's how we've structured our approach:</a:t>
            </a:r>
          </a:p>
          <a:p>
            <a:pPr algn="l">
              <a:lnSpc>
                <a:spcPts val="2423"/>
              </a:lnSpc>
            </a:pPr>
          </a:p>
          <a:p>
            <a:pPr algn="l">
              <a:lnSpc>
                <a:spcPts val="2423"/>
              </a:lnSpc>
            </a:pPr>
            <a:r>
              <a:rPr lang="en-US" sz="2295" spc="-18" u="sng">
                <a:solidFill>
                  <a:srgbClr val="0F0F0F"/>
                </a:solidFill>
                <a:latin typeface="Zen Maru Gothic Bold"/>
              </a:rPr>
              <a:t>1. Integration of Tools: </a:t>
            </a:r>
            <a:r>
              <a:rPr lang="en-US" sz="2295" spc="-18">
                <a:solidFill>
                  <a:srgbClr val="0F0F0F"/>
                </a:solidFill>
                <a:latin typeface="Zen Maru Gothic Bold"/>
              </a:rPr>
              <a:t>Our application seamlessly integrates the pynput and tkinter libraries to combine keylogging functionality with a user-friendly interface. This integration allows for efficient capturing of keystrokes while providing a smooth user experience.</a:t>
            </a:r>
          </a:p>
          <a:p>
            <a:pPr algn="l">
              <a:lnSpc>
                <a:spcPts val="2423"/>
              </a:lnSpc>
            </a:pPr>
          </a:p>
          <a:p>
            <a:pPr algn="l">
              <a:lnSpc>
                <a:spcPts val="2423"/>
              </a:lnSpc>
            </a:pPr>
            <a:r>
              <a:rPr lang="en-US" sz="2295" spc="-18" u="sng">
                <a:solidFill>
                  <a:srgbClr val="0F0F0F"/>
                </a:solidFill>
                <a:latin typeface="Zen Maru Gothic Bold"/>
              </a:rPr>
              <a:t>2. Modular Design: </a:t>
            </a:r>
            <a:r>
              <a:rPr lang="en-US" sz="2295" spc="-18">
                <a:solidFill>
                  <a:srgbClr val="0F0F0F"/>
                </a:solidFill>
                <a:latin typeface="Zen Maru Gothic Bold"/>
              </a:rPr>
              <a:t>We've designed our codebase with a modular architecture, separating the keylogging functionality from the user interface components. This modular design promotes code reusability and maintainability, making it easier to enhance and extend the application in the future.</a:t>
            </a:r>
          </a:p>
          <a:p>
            <a:pPr algn="l">
              <a:lnSpc>
                <a:spcPts val="2423"/>
              </a:lnSpc>
            </a:pPr>
          </a:p>
          <a:p>
            <a:pPr algn="l">
              <a:lnSpc>
                <a:spcPts val="2423"/>
              </a:lnSpc>
            </a:pPr>
            <a:r>
              <a:rPr lang="en-US" sz="2295" spc="-18" u="sng">
                <a:solidFill>
                  <a:srgbClr val="0F0F0F"/>
                </a:solidFill>
                <a:latin typeface="Zen Maru Gothic Bold"/>
              </a:rPr>
              <a:t>3. User Interaction: </a:t>
            </a:r>
            <a:r>
              <a:rPr lang="en-US" sz="2295" spc="-18">
                <a:solidFill>
                  <a:srgbClr val="0F0F0F"/>
                </a:solidFill>
                <a:latin typeface="Zen Maru Gothic Bold"/>
              </a:rPr>
              <a:t>The tkinter library serves as the backbone of our user interface, offering users a simple and intuitive way to interact with the keylogging system. Through the tkinter interface, users can effortlessly start and stop key recording sessions with just a few clicks.</a:t>
            </a:r>
          </a:p>
          <a:p>
            <a:pPr algn="l">
              <a:lnSpc>
                <a:spcPts val="2423"/>
              </a:lnSpc>
            </a:pPr>
          </a:p>
          <a:p>
            <a:pPr algn="l">
              <a:lnSpc>
                <a:spcPts val="2423"/>
              </a:lnSpc>
            </a:pPr>
            <a:r>
              <a:rPr lang="en-US" sz="2295" spc="-18" u="sng">
                <a:solidFill>
                  <a:srgbClr val="0F0F0F"/>
                </a:solidFill>
                <a:latin typeface="Zen Maru Gothic Bold"/>
              </a:rPr>
              <a:t>4. Data Storage: </a:t>
            </a:r>
            <a:r>
              <a:rPr lang="en-US" sz="2295" spc="-18">
                <a:solidFill>
                  <a:srgbClr val="0F0F0F"/>
                </a:solidFill>
                <a:latin typeface="Zen Maru Gothic Bold"/>
              </a:rPr>
              <a:t>Keystrokes captured by our application are stored in both text and JSON file formats. This dual storage approach provides flexibility in accessing and analyzing the recorded data, catering to different user preferences and requirements.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Algorithm &amp; Deployment</a:t>
            </a:r>
          </a:p>
        </p:txBody>
      </p:sp>
      <p:sp>
        <p:nvSpPr>
          <p:cNvPr name="TextBox 10" id="10"/>
          <p:cNvSpPr txBox="true"/>
          <p:nvPr/>
        </p:nvSpPr>
        <p:spPr>
          <a:xfrm rot="0">
            <a:off x="963228" y="2008284"/>
            <a:ext cx="16361543" cy="6909021"/>
          </a:xfrm>
          <a:prstGeom prst="rect">
            <a:avLst/>
          </a:prstGeom>
        </p:spPr>
        <p:txBody>
          <a:bodyPr anchor="t" rtlCol="false" tIns="0" lIns="0" bIns="0" rIns="0">
            <a:spAutoFit/>
          </a:bodyPr>
          <a:lstStyle/>
          <a:p>
            <a:pPr algn="l">
              <a:lnSpc>
                <a:spcPts val="2494"/>
              </a:lnSpc>
            </a:pPr>
            <a:r>
              <a:rPr lang="en-US" sz="2100" spc="-17">
                <a:solidFill>
                  <a:srgbClr val="404040"/>
                </a:solidFill>
                <a:latin typeface="Zen Maru Gothic"/>
              </a:rPr>
              <a:t>Our keylogging application utilizes a simple yet effective algorithm to capture keystrokes in real-time. Here's a breakdown of how it works:</a:t>
            </a:r>
          </a:p>
          <a:p>
            <a:pPr algn="l">
              <a:lnSpc>
                <a:spcPts val="2494"/>
              </a:lnSpc>
            </a:pPr>
          </a:p>
          <a:p>
            <a:pPr algn="l">
              <a:lnSpc>
                <a:spcPts val="2851"/>
              </a:lnSpc>
            </a:pPr>
            <a:r>
              <a:rPr lang="en-US" sz="2400" spc="-19">
                <a:solidFill>
                  <a:srgbClr val="404040"/>
                </a:solidFill>
                <a:latin typeface="Zen Maru Gothic Bold"/>
              </a:rPr>
              <a:t>Algorithm Overview:</a:t>
            </a:r>
          </a:p>
          <a:p>
            <a:pPr algn="l" marL="380048" indent="-190024" lvl="1">
              <a:lnSpc>
                <a:spcPts val="2494"/>
              </a:lnSpc>
              <a:buFont typeface="Arial"/>
              <a:buChar char="•"/>
            </a:pPr>
            <a:r>
              <a:rPr lang="en-US" sz="2100" spc="-17">
                <a:solidFill>
                  <a:srgbClr val="404040"/>
                </a:solidFill>
                <a:latin typeface="Zen Maru Gothic"/>
              </a:rPr>
              <a:t>Keyboard Monitoring: We leverage the pynput library to monitor keyboard events, capturing key presses and releases as they occur.</a:t>
            </a:r>
          </a:p>
          <a:p>
            <a:pPr algn="l" marL="380048" indent="-190024" lvl="1">
              <a:lnSpc>
                <a:spcPts val="2494"/>
              </a:lnSpc>
              <a:buFont typeface="Arial"/>
              <a:buChar char="•"/>
            </a:pPr>
            <a:r>
              <a:rPr lang="en-US" sz="2100" spc="-17">
                <a:solidFill>
                  <a:srgbClr val="404040"/>
                </a:solidFill>
                <a:latin typeface="Zen Maru Gothic"/>
              </a:rPr>
              <a:t>Event Handling: Upon detecting a key press or release event, the corresponding callback functions (on_press and on_release) are triggered to handle the event.</a:t>
            </a:r>
          </a:p>
          <a:p>
            <a:pPr algn="l" marL="380048" indent="-190024" lvl="1">
              <a:lnSpc>
                <a:spcPts val="2494"/>
              </a:lnSpc>
              <a:buFont typeface="Arial"/>
              <a:buChar char="•"/>
            </a:pPr>
            <a:r>
              <a:rPr lang="en-US" sz="2100" spc="-17">
                <a:solidFill>
                  <a:srgbClr val="404040"/>
                </a:solidFill>
                <a:latin typeface="Zen Maru Gothic"/>
              </a:rPr>
              <a:t>Data Logging: Keystroke data is logged in two formats: a text file (key_log.txt) and a JSON file (key_log.json). This allows for easy storage and retrieval of captured keystrokes.</a:t>
            </a:r>
          </a:p>
          <a:p>
            <a:pPr algn="l" marL="380048" indent="-190024" lvl="1">
              <a:lnSpc>
                <a:spcPts val="2494"/>
              </a:lnSpc>
            </a:pPr>
          </a:p>
          <a:p>
            <a:pPr algn="l" marL="434340" indent="-217170" lvl="1">
              <a:lnSpc>
                <a:spcPts val="2851"/>
              </a:lnSpc>
            </a:pPr>
            <a:r>
              <a:rPr lang="en-US" sz="2400" spc="-19">
                <a:solidFill>
                  <a:srgbClr val="404040"/>
                </a:solidFill>
                <a:latin typeface="Zen Maru Gothic Bold"/>
              </a:rPr>
              <a:t>Deployment:</a:t>
            </a:r>
          </a:p>
          <a:p>
            <a:pPr algn="l" marL="380048" indent="-190024" lvl="1">
              <a:lnSpc>
                <a:spcPts val="2494"/>
              </a:lnSpc>
              <a:buFont typeface="Arial"/>
              <a:buChar char="•"/>
            </a:pPr>
            <a:r>
              <a:rPr lang="en-US" sz="2100" spc="-17">
                <a:solidFill>
                  <a:srgbClr val="404040"/>
                </a:solidFill>
                <a:latin typeface="Zen Maru Gothic"/>
              </a:rPr>
              <a:t>Our application is deployed using the tkinter library to provide a user-friendly interface for starting and stopping the keylogging process.</a:t>
            </a:r>
          </a:p>
          <a:p>
            <a:pPr algn="l" marL="380048" indent="-190024" lvl="1">
              <a:lnSpc>
                <a:spcPts val="2494"/>
              </a:lnSpc>
              <a:buFont typeface="Arial"/>
              <a:buChar char="•"/>
            </a:pPr>
            <a:r>
              <a:rPr lang="en-US" sz="2100" spc="-17">
                <a:solidFill>
                  <a:srgbClr val="404040"/>
                </a:solidFill>
                <a:latin typeface="Zen Maru Gothic"/>
              </a:rPr>
              <a:t>Users simply need to click the "Start" button to initiate the keylogging functionality, with the option to stop it at any time by clicking the "Stop" button.</a:t>
            </a:r>
          </a:p>
          <a:p>
            <a:pPr algn="l" marL="380048" indent="-190024" lvl="1">
              <a:lnSpc>
                <a:spcPts val="2494"/>
              </a:lnSpc>
              <a:buFont typeface="Arial"/>
              <a:buChar char="•"/>
            </a:pPr>
            <a:r>
              <a:rPr lang="en-US" sz="2100" spc="-17">
                <a:solidFill>
                  <a:srgbClr val="404040"/>
                </a:solidFill>
                <a:latin typeface="Zen Maru Gothic"/>
              </a:rPr>
              <a:t>The generated log files (key_log.txt and key_log.json) are saved locally on the user's machine, ensuring ease of access and privacy of captured data.</a:t>
            </a:r>
          </a:p>
          <a:p>
            <a:pPr algn="l" marL="380048" indent="-190024" lvl="1">
              <a:lnSpc>
                <a:spcPts val="2494"/>
              </a:lnSpc>
            </a:pPr>
            <a:r>
              <a:rPr lang="en-US" sz="2100" spc="-17">
                <a:solidFill>
                  <a:srgbClr val="404040"/>
                </a:solidFill>
                <a:latin typeface="Zen Maru Gothic"/>
              </a:rPr>
              <a:t>By combining a robust algorithm with a user-friendly deployment approach, our keylogging application offers a seamless experience for capturing and logging keystrokes.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Result</a:t>
            </a:r>
          </a:p>
        </p:txBody>
      </p:sp>
      <p:sp>
        <p:nvSpPr>
          <p:cNvPr name="TextBox 10" id="10"/>
          <p:cNvSpPr txBox="true"/>
          <p:nvPr/>
        </p:nvSpPr>
        <p:spPr>
          <a:xfrm rot="0">
            <a:off x="963228" y="1960659"/>
            <a:ext cx="16361543" cy="1614007"/>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The KeyLogger works flawlessly being able to register the keystrokes once the user starts the program from the GUI.</a:t>
            </a:r>
          </a:p>
        </p:txBody>
      </p:sp>
      <p:sp>
        <p:nvSpPr>
          <p:cNvPr name="Freeform 11" id="11"/>
          <p:cNvSpPr/>
          <p:nvPr/>
        </p:nvSpPr>
        <p:spPr>
          <a:xfrm flipH="false" flipV="false" rot="0">
            <a:off x="3610324" y="4046668"/>
            <a:ext cx="4631584" cy="4887372"/>
          </a:xfrm>
          <a:custGeom>
            <a:avLst/>
            <a:gdLst/>
            <a:ahLst/>
            <a:cxnLst/>
            <a:rect r="r" b="b" t="t" l="l"/>
            <a:pathLst>
              <a:path h="4887372" w="4631584">
                <a:moveTo>
                  <a:pt x="0" y="0"/>
                </a:moveTo>
                <a:lnTo>
                  <a:pt x="4631585" y="0"/>
                </a:lnTo>
                <a:lnTo>
                  <a:pt x="4631585" y="4887372"/>
                </a:lnTo>
                <a:lnTo>
                  <a:pt x="0" y="4887372"/>
                </a:lnTo>
                <a:lnTo>
                  <a:pt x="0" y="0"/>
                </a:lnTo>
                <a:close/>
              </a:path>
            </a:pathLst>
          </a:custGeom>
          <a:blipFill>
            <a:blip r:embed="rId3"/>
            <a:stretch>
              <a:fillRect l="0" t="0" r="0" b="0"/>
            </a:stretch>
          </a:blipFill>
        </p:spPr>
      </p:sp>
      <p:sp>
        <p:nvSpPr>
          <p:cNvPr name="Freeform 12" id="12"/>
          <p:cNvSpPr/>
          <p:nvPr/>
        </p:nvSpPr>
        <p:spPr>
          <a:xfrm flipH="false" flipV="false" rot="0">
            <a:off x="10258010" y="4046670"/>
            <a:ext cx="4495668" cy="4887371"/>
          </a:xfrm>
          <a:custGeom>
            <a:avLst/>
            <a:gdLst/>
            <a:ahLst/>
            <a:cxnLst/>
            <a:rect r="r" b="b" t="t" l="l"/>
            <a:pathLst>
              <a:path h="4887371" w="4495668">
                <a:moveTo>
                  <a:pt x="0" y="0"/>
                </a:moveTo>
                <a:lnTo>
                  <a:pt x="4495667" y="0"/>
                </a:lnTo>
                <a:lnTo>
                  <a:pt x="4495667" y="4887371"/>
                </a:lnTo>
                <a:lnTo>
                  <a:pt x="0" y="4887371"/>
                </a:lnTo>
                <a:lnTo>
                  <a:pt x="0" y="0"/>
                </a:lnTo>
                <a:close/>
              </a:path>
            </a:pathLst>
          </a:custGeom>
          <a:blipFill>
            <a:blip r:embed="rId4"/>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Conclusion</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542925" indent="-271462" lvl="1">
              <a:lnSpc>
                <a:spcPts val="3960"/>
              </a:lnSpc>
              <a:buFont typeface="Arial"/>
              <a:buChar char="•"/>
            </a:pPr>
            <a:r>
              <a:rPr lang="en-US" sz="3000" spc="-24">
                <a:solidFill>
                  <a:srgbClr val="0F0F0F"/>
                </a:solidFill>
                <a:latin typeface="Zen Maru Gothic"/>
              </a:rPr>
              <a:t>Our keylogging application, built with Python's pynput and tkinter libraries, captures and logs keystrokes in real-time. Users can start and stop the keylogging process via a simple GUI interface. Keystroke data is saved in both text and JSON formats for easy access and analysis.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2036859"/>
            <a:ext cx="16361543" cy="6880446"/>
          </a:xfrm>
          <a:prstGeom prst="rect">
            <a:avLst/>
          </a:prstGeom>
        </p:spPr>
        <p:txBody>
          <a:bodyPr anchor="t" rtlCol="false" tIns="0" lIns="0" bIns="0" rIns="0">
            <a:spAutoFit/>
          </a:bodyPr>
          <a:lstStyle/>
          <a:p>
            <a:pPr algn="l">
              <a:lnSpc>
                <a:spcPts val="2692"/>
              </a:lnSpc>
            </a:pPr>
            <a:r>
              <a:rPr lang="en-US" sz="2550" spc="-20">
                <a:solidFill>
                  <a:srgbClr val="404040"/>
                </a:solidFill>
                <a:latin typeface="Zen Maru Gothic Bold"/>
              </a:rPr>
              <a:t>Here's a glimpse into the future scope of the project:</a:t>
            </a:r>
          </a:p>
          <a:p>
            <a:pPr algn="l">
              <a:lnSpc>
                <a:spcPts val="2692"/>
              </a:lnSpc>
            </a:pPr>
          </a:p>
          <a:p>
            <a:pPr algn="l" marL="461486" indent="-230743" lvl="1">
              <a:lnSpc>
                <a:spcPts val="2692"/>
              </a:lnSpc>
              <a:buAutoNum type="arabicPeriod" startAt="1"/>
            </a:pPr>
            <a:r>
              <a:rPr lang="en-US" sz="2550" spc="-20">
                <a:solidFill>
                  <a:srgbClr val="404040"/>
                </a:solidFill>
                <a:latin typeface="Zen Maru Gothic Bold"/>
              </a:rPr>
              <a:t>Enhanced User Interface: Integrate advanced features into the GUI for better user interaction and customization options.</a:t>
            </a:r>
          </a:p>
          <a:p>
            <a:pPr algn="l" marL="461486" indent="-230743" lvl="1">
              <a:lnSpc>
                <a:spcPts val="2692"/>
              </a:lnSpc>
              <a:buAutoNum type="arabicPeriod" startAt="1"/>
            </a:pPr>
            <a:r>
              <a:rPr lang="en-US" sz="2550" spc="-20">
                <a:solidFill>
                  <a:srgbClr val="404040"/>
                </a:solidFill>
                <a:latin typeface="Zen Maru Gothic Bold"/>
              </a:rPr>
              <a:t>Data Analysis Tools: Develop tools to analyze the captured keystroke data, such as frequency analysis, pattern recognition, and anomaly detection.</a:t>
            </a:r>
          </a:p>
          <a:p>
            <a:pPr algn="l" marL="461486" indent="-230743" lvl="1">
              <a:lnSpc>
                <a:spcPts val="2692"/>
              </a:lnSpc>
              <a:buAutoNum type="arabicPeriod" startAt="1"/>
            </a:pPr>
            <a:r>
              <a:rPr lang="en-US" sz="2550" spc="-20">
                <a:solidFill>
                  <a:srgbClr val="404040"/>
                </a:solidFill>
                <a:latin typeface="Zen Maru Gothic Bold"/>
              </a:rPr>
              <a:t>Remote Monitoring: Implement remote monitoring capabilities to enable users to access and manage keylogging activities from any location.</a:t>
            </a:r>
          </a:p>
          <a:p>
            <a:pPr algn="l" marL="461486" indent="-230743" lvl="1">
              <a:lnSpc>
                <a:spcPts val="2692"/>
              </a:lnSpc>
              <a:buAutoNum type="arabicPeriod" startAt="1"/>
            </a:pPr>
            <a:r>
              <a:rPr lang="en-US" sz="2550" spc="-20">
                <a:solidFill>
                  <a:srgbClr val="404040"/>
                </a:solidFill>
                <a:latin typeface="Zen Maru Gothic Bold"/>
              </a:rPr>
              <a:t>Security Measures: Introduce encryption and authentication mechanisms to enhance data security and protect user privacy.</a:t>
            </a:r>
          </a:p>
          <a:p>
            <a:pPr algn="l" marL="461486" indent="-230743" lvl="1">
              <a:lnSpc>
                <a:spcPts val="2692"/>
              </a:lnSpc>
              <a:buAutoNum type="arabicPeriod" startAt="1"/>
            </a:pPr>
            <a:r>
              <a:rPr lang="en-US" sz="2550" spc="-20">
                <a:solidFill>
                  <a:srgbClr val="404040"/>
                </a:solidFill>
                <a:latin typeface="Zen Maru Gothic Bold"/>
              </a:rPr>
              <a:t>Cross-Platform Compatibility: Ensure compatibility with multiple operating systems and devices to cater to a wider user base.</a:t>
            </a:r>
          </a:p>
          <a:p>
            <a:pPr algn="l" marL="461486" indent="-230743" lvl="1">
              <a:lnSpc>
                <a:spcPts val="2692"/>
              </a:lnSpc>
            </a:pPr>
          </a:p>
          <a:p>
            <a:pPr algn="l" marL="461486" indent="-230743" lvl="1">
              <a:lnSpc>
                <a:spcPts val="2692"/>
              </a:lnSpc>
            </a:pPr>
            <a:r>
              <a:rPr lang="en-US" sz="2550" spc="-20">
                <a:solidFill>
                  <a:srgbClr val="404040"/>
                </a:solidFill>
                <a:latin typeface="Zen Maru Gothic Bold"/>
              </a:rPr>
              <a:t>With these future enhancements, the project can evolve into a more versatile and robust tool for keystroke monitoring and analysis.</a:t>
            </a:r>
          </a:p>
        </p:txBody>
      </p:sp>
      <p:sp>
        <p:nvSpPr>
          <p:cNvPr name="TextBox 10" id="10"/>
          <p:cNvSpPr txBox="true"/>
          <p:nvPr/>
        </p:nvSpPr>
        <p:spPr>
          <a:xfrm rot="0">
            <a:off x="894945" y="1322233"/>
            <a:ext cx="16361544" cy="694479"/>
          </a:xfrm>
          <a:prstGeom prst="rect">
            <a:avLst/>
          </a:prstGeom>
        </p:spPr>
        <p:txBody>
          <a:bodyPr anchor="t" rtlCol="false" tIns="0" lIns="0" bIns="0" rIns="0">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DAGBzLKYdKo</dc:identifier>
  <dcterms:modified xsi:type="dcterms:W3CDTF">2011-08-01T06:04:30Z</dcterms:modified>
  <cp:revision>1</cp:revision>
</cp:coreProperties>
</file>

<file path=docProps/thumbnail.jpeg>
</file>